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5" r:id="rId6"/>
    <p:sldId id="266" r:id="rId7"/>
    <p:sldId id="268" r:id="rId8"/>
    <p:sldId id="267" r:id="rId9"/>
    <p:sldId id="269" r:id="rId10"/>
    <p:sldId id="270" r:id="rId11"/>
    <p:sldId id="262" r:id="rId12"/>
    <p:sldId id="260" r:id="rId13"/>
    <p:sldId id="261" r:id="rId14"/>
    <p:sldId id="263" r:id="rId15"/>
    <p:sldId id="264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63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edia" initials="M" lastIdx="1" clrIdx="0">
    <p:extLst>
      <p:ext uri="{19B8F6BF-5375-455C-9EA6-DF929625EA0E}">
        <p15:presenceInfo xmlns:p15="http://schemas.microsoft.com/office/powerpoint/2012/main" userId="Medi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6B7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>
        <p:scale>
          <a:sx n="66" d="100"/>
          <a:sy n="66" d="100"/>
        </p:scale>
        <p:origin x="1330" y="509"/>
      </p:cViewPr>
      <p:guideLst>
        <p:guide orient="horz" pos="2137"/>
        <p:guide pos="386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06-10T01:49:26.171" idx="1">
    <p:pos x="10" y="10"/>
    <p:text/>
    <p:extLst>
      <p:ext uri="{C676402C-5697-4E1C-873F-D02D1690AC5C}">
        <p15:threadingInfo xmlns:p15="http://schemas.microsoft.com/office/powerpoint/2012/main" timeZoneBias="-12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rgbClr val="FFFFFF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EFAE1536-DCBA-4BD9-90C4-6A4A2B0039E2}" type="datetimeFigureOut">
              <a:rPr lang="en-US" smtClean="0"/>
              <a:t>6/9/2025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30BBB555-AAE3-41AC-9F67-5F1DD438003D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89482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AE1536-DCBA-4BD9-90C4-6A4A2B0039E2}" type="datetimeFigureOut">
              <a:rPr lang="en-US" smtClean="0"/>
              <a:t>6/9/2025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BB555-AAE3-41AC-9F67-5F1DD43800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1184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AE1536-DCBA-4BD9-90C4-6A4A2B0039E2}" type="datetimeFigureOut">
              <a:rPr lang="en-US" smtClean="0"/>
              <a:t>6/9/2025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BB555-AAE3-41AC-9F67-5F1DD43800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56593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AE1536-DCBA-4BD9-90C4-6A4A2B0039E2}" type="datetimeFigureOut">
              <a:rPr lang="en-US" smtClean="0"/>
              <a:t>6/9/2025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BB555-AAE3-41AC-9F67-5F1DD43800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7517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7200" b="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AE1536-DCBA-4BD9-90C4-6A4A2B0039E2}" type="datetimeFigureOut">
              <a:rPr lang="en-US" smtClean="0"/>
              <a:t>6/9/2025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BB555-AAE3-41AC-9F67-5F1DD438003D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36341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AE1536-DCBA-4BD9-90C4-6A4A2B0039E2}" type="datetimeFigureOut">
              <a:rPr lang="en-US" smtClean="0"/>
              <a:t>6/9/2025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BB555-AAE3-41AC-9F67-5F1DD43800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6417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AE1536-DCBA-4BD9-90C4-6A4A2B0039E2}" type="datetimeFigureOut">
              <a:rPr lang="en-US" smtClean="0"/>
              <a:t>6/9/2025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BB555-AAE3-41AC-9F67-5F1DD43800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8695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AE1536-DCBA-4BD9-90C4-6A4A2B0039E2}" type="datetimeFigureOut">
              <a:rPr lang="en-US" smtClean="0"/>
              <a:t>6/9/2025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BB555-AAE3-41AC-9F67-5F1DD43800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6086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AE1536-DCBA-4BD9-90C4-6A4A2B0039E2}" type="datetimeFigureOut">
              <a:rPr lang="en-US" smtClean="0"/>
              <a:t>6/9/2025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BB555-AAE3-41AC-9F67-5F1DD43800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7756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AE1536-DCBA-4BD9-90C4-6A4A2B0039E2}" type="datetimeFigureOut">
              <a:rPr lang="en-US" smtClean="0"/>
              <a:t>6/9/2025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BB555-AAE3-41AC-9F67-5F1DD43800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5190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AE1536-DCBA-4BD9-90C4-6A4A2B0039E2}" type="datetimeFigureOut">
              <a:rPr lang="en-US" smtClean="0"/>
              <a:t>6/9/2025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BB555-AAE3-41AC-9F67-5F1DD43800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6676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fld id="{EFAE1536-DCBA-4BD9-90C4-6A4A2B0039E2}" type="datetimeFigureOut">
              <a:rPr lang="en-US" smtClean="0"/>
              <a:t>6/9/2025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30BBB555-AAE3-41AC-9F67-5F1DD43800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1354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0" hangingPunct="1">
        <a:lnSpc>
          <a:spcPct val="90000"/>
        </a:lnSpc>
        <a:spcBef>
          <a:spcPts val="1400"/>
        </a:spcBef>
        <a:buClr>
          <a:schemeClr val="accent1"/>
        </a:buClr>
        <a:buSzPct val="80000"/>
        <a:buFont typeface="Corbel" pitchFamily="34" charset="0"/>
        <a:buChar char="•"/>
        <a:defRPr sz="22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20 - </a:t>
            </a:r>
            <a:r>
              <a:rPr lang="en-US" dirty="0" err="1" smtClean="0"/>
              <a:t>SafeSteps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err="1" smtClean="0"/>
              <a:t>Naredile</a:t>
            </a:r>
            <a:r>
              <a:rPr lang="en-US" dirty="0" smtClean="0"/>
              <a:t>: </a:t>
            </a:r>
            <a:endParaRPr lang="sl-SI" dirty="0" smtClean="0"/>
          </a:p>
          <a:p>
            <a:r>
              <a:rPr lang="en-US" dirty="0" smtClean="0"/>
              <a:t>Mila </a:t>
            </a:r>
            <a:r>
              <a:rPr lang="en-US" dirty="0" err="1" smtClean="0"/>
              <a:t>Nastoska</a:t>
            </a:r>
            <a:endParaRPr lang="en-US" dirty="0" smtClean="0"/>
          </a:p>
          <a:p>
            <a:r>
              <a:rPr lang="en-US" dirty="0" err="1" smtClean="0"/>
              <a:t>Eleonora</a:t>
            </a:r>
            <a:r>
              <a:rPr lang="en-US" dirty="0" smtClean="0"/>
              <a:t> </a:t>
            </a:r>
            <a:r>
              <a:rPr lang="en-US" dirty="0" err="1" smtClean="0"/>
              <a:t>Stankovska</a:t>
            </a:r>
            <a:r>
              <a:rPr lang="en-US" dirty="0" smtClean="0"/>
              <a:t> </a:t>
            </a:r>
          </a:p>
          <a:p>
            <a:r>
              <a:rPr lang="en-US" dirty="0" err="1" smtClean="0"/>
              <a:t>Teodora</a:t>
            </a:r>
            <a:r>
              <a:rPr lang="en-US" dirty="0" smtClean="0"/>
              <a:t> </a:t>
            </a:r>
            <a:r>
              <a:rPr lang="en-US" dirty="0" err="1" smtClean="0"/>
              <a:t>Kruni</a:t>
            </a:r>
            <a:r>
              <a:rPr lang="sl-SI" dirty="0"/>
              <a:t>č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5850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291" y="867957"/>
            <a:ext cx="3229822" cy="528384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0933" y="856525"/>
            <a:ext cx="3213439" cy="528384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3318" y="856526"/>
            <a:ext cx="3228212" cy="528384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651059" y="6192452"/>
            <a:ext cx="1481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A6B727"/>
                </a:solidFill>
              </a:rPr>
              <a:t>Primer 2</a:t>
            </a:r>
            <a:endParaRPr lang="en-US" b="1" dirty="0">
              <a:solidFill>
                <a:srgbClr val="A6B727"/>
              </a:solidFill>
            </a:endParaRPr>
          </a:p>
        </p:txBody>
      </p:sp>
      <p:sp>
        <p:nvSpPr>
          <p:cNvPr id="8" name="Curved Right Arrow 7"/>
          <p:cNvSpPr/>
          <p:nvPr/>
        </p:nvSpPr>
        <p:spPr>
          <a:xfrm rot="20311924">
            <a:off x="273669" y="2464234"/>
            <a:ext cx="448047" cy="986442"/>
          </a:xfrm>
          <a:prstGeom prst="curvedRightArrow">
            <a:avLst>
              <a:gd name="adj1" fmla="val 25000"/>
              <a:gd name="adj2" fmla="val 53055"/>
              <a:gd name="adj3" fmla="val 2500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Curved Right Arrow 8"/>
          <p:cNvSpPr/>
          <p:nvPr/>
        </p:nvSpPr>
        <p:spPr>
          <a:xfrm rot="19301227">
            <a:off x="4064171" y="2632555"/>
            <a:ext cx="424579" cy="822891"/>
          </a:xfrm>
          <a:prstGeom prst="curvedRightArrow">
            <a:avLst>
              <a:gd name="adj1" fmla="val 25000"/>
              <a:gd name="adj2" fmla="val 53055"/>
              <a:gd name="adj3" fmla="val 2500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Curved Right Arrow 9"/>
          <p:cNvSpPr/>
          <p:nvPr/>
        </p:nvSpPr>
        <p:spPr>
          <a:xfrm rot="19301227">
            <a:off x="7826556" y="2643988"/>
            <a:ext cx="424579" cy="822891"/>
          </a:xfrm>
          <a:prstGeom prst="curvedRightArrow">
            <a:avLst>
              <a:gd name="adj1" fmla="val 25000"/>
              <a:gd name="adj2" fmla="val 53055"/>
              <a:gd name="adj3" fmla="val 2500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001987" y="259580"/>
            <a:ext cx="4216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l-SI" sz="2400" b="1" dirty="0" smtClean="0">
                <a:solidFill>
                  <a:srgbClr val="A6B727"/>
                </a:solidFill>
              </a:rPr>
              <a:t>Prikaz polylines – za izbra</a:t>
            </a:r>
            <a:r>
              <a:rPr lang="en-US" sz="2400" b="1" dirty="0" smtClean="0">
                <a:solidFill>
                  <a:srgbClr val="A6B727"/>
                </a:solidFill>
              </a:rPr>
              <a:t> </a:t>
            </a:r>
            <a:r>
              <a:rPr lang="en-US" sz="2400" b="1" dirty="0" err="1" smtClean="0">
                <a:solidFill>
                  <a:srgbClr val="A6B727"/>
                </a:solidFill>
              </a:rPr>
              <a:t>hoja</a:t>
            </a:r>
            <a:endParaRPr lang="en-US" sz="2400" b="1" dirty="0">
              <a:solidFill>
                <a:srgbClr val="A6B72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4546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Emergency SOS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2057400"/>
            <a:ext cx="4702215" cy="4038600"/>
          </a:xfrm>
        </p:spPr>
        <p:txBody>
          <a:bodyPr/>
          <a:lstStyle/>
          <a:p>
            <a:r>
              <a:rPr lang="sl-SI" dirty="0"/>
              <a:t>Pošiljanje e-poštnega sporočila </a:t>
            </a:r>
            <a:r>
              <a:rPr lang="sl-SI" dirty="0" smtClean="0"/>
              <a:t>z trenutno lokacijo uporabnika</a:t>
            </a:r>
            <a:r>
              <a:rPr lang="en-US" dirty="0" smtClean="0"/>
              <a:t>;</a:t>
            </a:r>
          </a:p>
          <a:p>
            <a:r>
              <a:rPr lang="en-US" dirty="0" err="1" smtClean="0"/>
              <a:t>Klik</a:t>
            </a:r>
            <a:r>
              <a:rPr lang="en-US" dirty="0" smtClean="0"/>
              <a:t> </a:t>
            </a:r>
            <a:r>
              <a:rPr lang="en-US" dirty="0" err="1" smtClean="0"/>
              <a:t>na</a:t>
            </a:r>
            <a:r>
              <a:rPr lang="en-US" dirty="0" smtClean="0"/>
              <a:t> </a:t>
            </a:r>
            <a:r>
              <a:rPr lang="en-US" dirty="0" err="1" smtClean="0"/>
              <a:t>gumb</a:t>
            </a:r>
            <a:r>
              <a:rPr lang="en-US" dirty="0" smtClean="0"/>
              <a:t> SOS;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5"/>
          <a:stretch/>
        </p:blipFill>
        <p:spPr>
          <a:xfrm>
            <a:off x="5395316" y="922116"/>
            <a:ext cx="3297272" cy="517388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367947" y="5478389"/>
            <a:ext cx="1425625" cy="61939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1655179"/>
            <a:ext cx="3032198" cy="324314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545468" y="4898328"/>
            <a:ext cx="1705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A6B727"/>
                </a:solidFill>
              </a:rPr>
              <a:t>Primer mail-a</a:t>
            </a:r>
          </a:p>
        </p:txBody>
      </p:sp>
    </p:spTree>
    <p:extLst>
      <p:ext uri="{BB962C8B-B14F-4D97-AF65-F5344CB8AC3E}">
        <p14:creationId xmlns:p14="http://schemas.microsoft.com/office/powerpoint/2010/main" val="2997989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50031" y="5999567"/>
            <a:ext cx="16642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err="1" smtClean="0">
                <a:solidFill>
                  <a:srgbClr val="A6B727"/>
                </a:solidFill>
              </a:rPr>
              <a:t>Dodajanje</a:t>
            </a:r>
            <a:r>
              <a:rPr lang="en-US" sz="1600" b="1" dirty="0" smtClean="0">
                <a:solidFill>
                  <a:srgbClr val="A6B727"/>
                </a:solidFill>
              </a:rPr>
              <a:t> </a:t>
            </a:r>
            <a:r>
              <a:rPr lang="en-US" sz="1600" b="1" dirty="0" err="1" smtClean="0">
                <a:solidFill>
                  <a:srgbClr val="A6B727"/>
                </a:solidFill>
              </a:rPr>
              <a:t>ocena</a:t>
            </a:r>
            <a:endParaRPr lang="en-US" sz="1600" b="1" dirty="0">
              <a:solidFill>
                <a:srgbClr val="A6B727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028" y="648183"/>
            <a:ext cx="3439246" cy="523563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8700" y="648183"/>
            <a:ext cx="3517748" cy="523563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9036552" y="1314564"/>
            <a:ext cx="24108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rgbClr val="A6B727"/>
                </a:solidFill>
              </a:rPr>
              <a:t>Prikaz</a:t>
            </a:r>
            <a:r>
              <a:rPr lang="en-US" dirty="0" smtClean="0">
                <a:solidFill>
                  <a:srgbClr val="A6B727"/>
                </a:solidFill>
              </a:rPr>
              <a:t> </a:t>
            </a:r>
            <a:r>
              <a:rPr lang="en-US" dirty="0" err="1" smtClean="0">
                <a:solidFill>
                  <a:srgbClr val="A6B727"/>
                </a:solidFill>
              </a:rPr>
              <a:t>vse</a:t>
            </a:r>
            <a:r>
              <a:rPr lang="en-US" dirty="0" smtClean="0">
                <a:solidFill>
                  <a:srgbClr val="A6B727"/>
                </a:solidFill>
              </a:rPr>
              <a:t> </a:t>
            </a:r>
            <a:r>
              <a:rPr lang="en-US" dirty="0" err="1" smtClean="0">
                <a:solidFill>
                  <a:srgbClr val="A6B727"/>
                </a:solidFill>
              </a:rPr>
              <a:t>lokacije</a:t>
            </a:r>
            <a:r>
              <a:rPr lang="en-US" dirty="0" smtClean="0">
                <a:solidFill>
                  <a:srgbClr val="A6B727"/>
                </a:solidFill>
              </a:rPr>
              <a:t> z </a:t>
            </a:r>
            <a:r>
              <a:rPr lang="en-US" dirty="0" err="1" smtClean="0">
                <a:solidFill>
                  <a:srgbClr val="A6B727"/>
                </a:solidFill>
              </a:rPr>
              <a:t>razli</a:t>
            </a:r>
            <a:r>
              <a:rPr lang="sl-SI" dirty="0" smtClean="0">
                <a:solidFill>
                  <a:srgbClr val="A6B727"/>
                </a:solidFill>
              </a:rPr>
              <a:t>čne barve</a:t>
            </a:r>
            <a:r>
              <a:rPr lang="en-US" dirty="0" smtClean="0">
                <a:solidFill>
                  <a:srgbClr val="A6B727"/>
                </a:solidFill>
              </a:rPr>
              <a:t>;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8403" y="2123893"/>
            <a:ext cx="1667108" cy="1305107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102856" y="5999567"/>
            <a:ext cx="1449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err="1" smtClean="0">
                <a:solidFill>
                  <a:srgbClr val="A6B727"/>
                </a:solidFill>
              </a:rPr>
              <a:t>Dodana</a:t>
            </a:r>
            <a:r>
              <a:rPr lang="en-US" sz="1600" b="1" dirty="0" smtClean="0">
                <a:solidFill>
                  <a:srgbClr val="A6B727"/>
                </a:solidFill>
              </a:rPr>
              <a:t> </a:t>
            </a:r>
            <a:r>
              <a:rPr lang="en-US" sz="1600" b="1" dirty="0" err="1" smtClean="0">
                <a:solidFill>
                  <a:srgbClr val="A6B727"/>
                </a:solidFill>
              </a:rPr>
              <a:t>ocena</a:t>
            </a:r>
            <a:endParaRPr lang="en-US" sz="1600" b="1" dirty="0">
              <a:solidFill>
                <a:srgbClr val="A6B72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8711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6750" y="550665"/>
            <a:ext cx="3044142" cy="1283054"/>
          </a:xfrm>
        </p:spPr>
        <p:txBody>
          <a:bodyPr/>
          <a:lstStyle/>
          <a:p>
            <a:r>
              <a:rPr lang="en-US" b="1" dirty="0" err="1" smtClean="0"/>
              <a:t>Filtriranje</a:t>
            </a:r>
            <a:endParaRPr lang="en-US" b="1" dirty="0"/>
          </a:p>
        </p:txBody>
      </p:sp>
      <p:pic>
        <p:nvPicPr>
          <p:cNvPr id="4" name="Picture 3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485"/>
          <a:stretch/>
        </p:blipFill>
        <p:spPr bwMode="auto">
          <a:xfrm>
            <a:off x="510610" y="2105980"/>
            <a:ext cx="4132163" cy="63894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Rectangle 4"/>
          <p:cNvSpPr/>
          <p:nvPr/>
        </p:nvSpPr>
        <p:spPr>
          <a:xfrm>
            <a:off x="2576691" y="2124715"/>
            <a:ext cx="630822" cy="47853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4654" y="1030146"/>
            <a:ext cx="3108282" cy="5178979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404968" y="1497844"/>
            <a:ext cx="1647466" cy="41791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6482" y="1030147"/>
            <a:ext cx="3078848" cy="5178979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8771677" y="1915758"/>
            <a:ext cx="1647466" cy="41791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9419" y="3429000"/>
            <a:ext cx="2038635" cy="1962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538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2640" y="609600"/>
            <a:ext cx="9875520" cy="1356360"/>
          </a:xfrm>
        </p:spPr>
        <p:txBody>
          <a:bodyPr/>
          <a:lstStyle/>
          <a:p>
            <a:r>
              <a:rPr lang="en-US" b="1" dirty="0" err="1" smtClean="0"/>
              <a:t>Pregled</a:t>
            </a:r>
            <a:r>
              <a:rPr lang="en-US" b="1" dirty="0" smtClean="0"/>
              <a:t> </a:t>
            </a:r>
            <a:r>
              <a:rPr lang="en-US" b="1" dirty="0" err="1" smtClean="0"/>
              <a:t>ocene</a:t>
            </a:r>
            <a:r>
              <a:rPr lang="en-US" b="1" dirty="0" smtClean="0"/>
              <a:t> 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3744" y="1965960"/>
            <a:ext cx="4192929" cy="4038600"/>
          </a:xfrm>
        </p:spPr>
        <p:txBody>
          <a:bodyPr/>
          <a:lstStyle/>
          <a:p>
            <a:r>
              <a:rPr lang="en-US" dirty="0" err="1" smtClean="0"/>
              <a:t>Pregled</a:t>
            </a:r>
            <a:r>
              <a:rPr lang="en-US" dirty="0" smtClean="0"/>
              <a:t> </a:t>
            </a:r>
            <a:r>
              <a:rPr lang="en-US" dirty="0" err="1" smtClean="0"/>
              <a:t>vse</a:t>
            </a:r>
            <a:r>
              <a:rPr lang="en-US" dirty="0" smtClean="0"/>
              <a:t> </a:t>
            </a:r>
            <a:r>
              <a:rPr lang="en-US" dirty="0" err="1" smtClean="0"/>
              <a:t>ocene</a:t>
            </a:r>
            <a:endParaRPr lang="en-US" dirty="0" smtClean="0"/>
          </a:p>
          <a:p>
            <a:r>
              <a:rPr lang="en-US" dirty="0" err="1" smtClean="0"/>
              <a:t>Pregled</a:t>
            </a:r>
            <a:r>
              <a:rPr lang="en-US" dirty="0" smtClean="0"/>
              <a:t> </a:t>
            </a:r>
            <a:r>
              <a:rPr lang="en-US" dirty="0" err="1" smtClean="0"/>
              <a:t>ocene</a:t>
            </a:r>
            <a:r>
              <a:rPr lang="en-US" dirty="0" smtClean="0"/>
              <a:t> </a:t>
            </a:r>
            <a:r>
              <a:rPr lang="en-US" dirty="0" err="1" smtClean="0"/>
              <a:t>uporabnika</a:t>
            </a:r>
            <a:r>
              <a:rPr lang="en-US" dirty="0" smtClean="0"/>
              <a:t> </a:t>
            </a:r>
            <a:r>
              <a:rPr lang="en-US" dirty="0" err="1" smtClean="0"/>
              <a:t>ki</a:t>
            </a:r>
            <a:r>
              <a:rPr lang="en-US" dirty="0" smtClean="0"/>
              <a:t> </a:t>
            </a:r>
            <a:r>
              <a:rPr lang="en-US" dirty="0" err="1" smtClean="0"/>
              <a:t>jih</a:t>
            </a:r>
            <a:r>
              <a:rPr lang="en-US" dirty="0" smtClean="0"/>
              <a:t> je </a:t>
            </a:r>
            <a:r>
              <a:rPr lang="en-US" dirty="0" err="1" smtClean="0"/>
              <a:t>dodal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485"/>
          <a:stretch/>
        </p:blipFill>
        <p:spPr bwMode="auto">
          <a:xfrm>
            <a:off x="735314" y="3788267"/>
            <a:ext cx="4191359" cy="73106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Rectangle 4"/>
          <p:cNvSpPr/>
          <p:nvPr/>
        </p:nvSpPr>
        <p:spPr>
          <a:xfrm>
            <a:off x="3310360" y="3806985"/>
            <a:ext cx="684232" cy="53137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5448" y="977986"/>
            <a:ext cx="3236641" cy="490202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3616" y="977986"/>
            <a:ext cx="3242579" cy="490202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0517570" y="977986"/>
            <a:ext cx="1460151" cy="53137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096000" y="6004560"/>
            <a:ext cx="1705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A6B727"/>
                </a:solidFill>
              </a:rPr>
              <a:t>Vse</a:t>
            </a:r>
            <a:r>
              <a:rPr lang="en-US" dirty="0" smtClean="0">
                <a:solidFill>
                  <a:srgbClr val="A6B727"/>
                </a:solidFill>
              </a:rPr>
              <a:t> </a:t>
            </a:r>
            <a:r>
              <a:rPr lang="en-US" dirty="0" err="1" smtClean="0">
                <a:solidFill>
                  <a:srgbClr val="A6B727"/>
                </a:solidFill>
              </a:rPr>
              <a:t>ocene</a:t>
            </a:r>
            <a:endParaRPr lang="en-US" dirty="0" smtClean="0">
              <a:solidFill>
                <a:srgbClr val="A6B727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542521" y="6004560"/>
            <a:ext cx="1705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A6B727"/>
                </a:solidFill>
              </a:rPr>
              <a:t>Samo</a:t>
            </a:r>
            <a:r>
              <a:rPr lang="en-US" dirty="0" smtClean="0">
                <a:solidFill>
                  <a:srgbClr val="A6B727"/>
                </a:solidFill>
              </a:rPr>
              <a:t> </a:t>
            </a:r>
            <a:r>
              <a:rPr lang="en-US" dirty="0" err="1" smtClean="0">
                <a:solidFill>
                  <a:srgbClr val="A6B727"/>
                </a:solidFill>
              </a:rPr>
              <a:t>moje</a:t>
            </a:r>
            <a:endParaRPr lang="en-US" dirty="0" smtClean="0">
              <a:solidFill>
                <a:srgbClr val="A6B72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0423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309" y="530481"/>
            <a:ext cx="7112259" cy="952982"/>
          </a:xfrm>
        </p:spPr>
        <p:txBody>
          <a:bodyPr>
            <a:normAutofit/>
          </a:bodyPr>
          <a:lstStyle/>
          <a:p>
            <a:r>
              <a:rPr lang="en-US" dirty="0" err="1" smtClean="0"/>
              <a:t>Dodatne</a:t>
            </a:r>
            <a:r>
              <a:rPr lang="en-US" dirty="0"/>
              <a:t> </a:t>
            </a:r>
            <a:r>
              <a:rPr lang="en-US" dirty="0" err="1" smtClean="0"/>
              <a:t>funkcionalnosti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1538" y="530481"/>
            <a:ext cx="3674716" cy="75145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199529" y="1281940"/>
            <a:ext cx="2775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A6B727"/>
                </a:solidFill>
              </a:rPr>
              <a:t>1. Search bar – </a:t>
            </a:r>
            <a:r>
              <a:rPr lang="en-US" dirty="0" err="1" smtClean="0">
                <a:solidFill>
                  <a:srgbClr val="A6B727"/>
                </a:solidFill>
              </a:rPr>
              <a:t>iskanje</a:t>
            </a:r>
            <a:r>
              <a:rPr lang="en-US" dirty="0" smtClean="0">
                <a:solidFill>
                  <a:srgbClr val="A6B727"/>
                </a:solidFill>
              </a:rPr>
              <a:t> </a:t>
            </a:r>
            <a:r>
              <a:rPr lang="en-US" dirty="0" err="1" smtClean="0">
                <a:solidFill>
                  <a:srgbClr val="A6B727"/>
                </a:solidFill>
              </a:rPr>
              <a:t>ulico</a:t>
            </a:r>
            <a:endParaRPr lang="en-US" dirty="0">
              <a:solidFill>
                <a:srgbClr val="A6B727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670" y="1695109"/>
            <a:ext cx="2974340" cy="453872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790270" y="6160949"/>
            <a:ext cx="1803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A6B727"/>
                </a:solidFill>
              </a:rPr>
              <a:t>2. </a:t>
            </a:r>
            <a:r>
              <a:rPr lang="en-US" dirty="0" err="1" smtClean="0">
                <a:solidFill>
                  <a:srgbClr val="A6B727"/>
                </a:solidFill>
              </a:rPr>
              <a:t>Tortni</a:t>
            </a:r>
            <a:r>
              <a:rPr lang="en-US" dirty="0" smtClean="0">
                <a:solidFill>
                  <a:srgbClr val="A6B727"/>
                </a:solidFill>
              </a:rPr>
              <a:t> diagram</a:t>
            </a:r>
            <a:endParaRPr lang="en-US" dirty="0">
              <a:solidFill>
                <a:srgbClr val="A6B727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4671" y="1695109"/>
            <a:ext cx="2905204" cy="444858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734400" y="4988689"/>
            <a:ext cx="765475" cy="59974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956626" y="6160949"/>
            <a:ext cx="2091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A6B727"/>
                </a:solidFill>
              </a:rPr>
              <a:t>3. </a:t>
            </a:r>
            <a:r>
              <a:rPr lang="en-US" dirty="0" err="1" smtClean="0">
                <a:solidFill>
                  <a:srgbClr val="A6B727"/>
                </a:solidFill>
              </a:rPr>
              <a:t>Satelitski</a:t>
            </a:r>
            <a:r>
              <a:rPr lang="en-US" dirty="0" smtClean="0">
                <a:solidFill>
                  <a:srgbClr val="A6B727"/>
                </a:solidFill>
              </a:rPr>
              <a:t> </a:t>
            </a:r>
            <a:r>
              <a:rPr lang="en-US" dirty="0" err="1" smtClean="0">
                <a:solidFill>
                  <a:srgbClr val="A6B727"/>
                </a:solidFill>
              </a:rPr>
              <a:t>pregled</a:t>
            </a:r>
            <a:r>
              <a:rPr lang="en-US" dirty="0" smtClean="0">
                <a:solidFill>
                  <a:srgbClr val="A6B727"/>
                </a:solidFill>
              </a:rPr>
              <a:t> </a:t>
            </a:r>
            <a:endParaRPr lang="en-US" dirty="0">
              <a:solidFill>
                <a:srgbClr val="A6B727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9529" y="1695109"/>
            <a:ext cx="2898542" cy="4391516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9905443" y="1651272"/>
            <a:ext cx="1351415" cy="112138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8891264" y="6160949"/>
            <a:ext cx="16898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A6B727"/>
                </a:solidFill>
              </a:rPr>
              <a:t>4</a:t>
            </a:r>
            <a:r>
              <a:rPr lang="en-US" dirty="0" smtClean="0">
                <a:solidFill>
                  <a:srgbClr val="A6B727"/>
                </a:solidFill>
              </a:rPr>
              <a:t>. </a:t>
            </a:r>
            <a:r>
              <a:rPr lang="en-US" dirty="0" err="1" smtClean="0">
                <a:solidFill>
                  <a:srgbClr val="A6B727"/>
                </a:solidFill>
              </a:rPr>
              <a:t>Dvojezi</a:t>
            </a:r>
            <a:r>
              <a:rPr lang="sl-SI" dirty="0" smtClean="0">
                <a:solidFill>
                  <a:srgbClr val="A6B727"/>
                </a:solidFill>
              </a:rPr>
              <a:t>čnost</a:t>
            </a:r>
            <a:r>
              <a:rPr lang="en-US" dirty="0" smtClean="0">
                <a:solidFill>
                  <a:srgbClr val="A6B727"/>
                </a:solidFill>
              </a:rPr>
              <a:t> </a:t>
            </a:r>
            <a:endParaRPr lang="en-US" dirty="0">
              <a:solidFill>
                <a:srgbClr val="A6B72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5993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8880" y="740780"/>
            <a:ext cx="9409639" cy="1225180"/>
          </a:xfrm>
        </p:spPr>
        <p:txBody>
          <a:bodyPr/>
          <a:lstStyle/>
          <a:p>
            <a:r>
              <a:rPr lang="en-US" b="1" dirty="0" err="1" smtClean="0"/>
              <a:t>SafeSteps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23686" y="2188948"/>
            <a:ext cx="9592185" cy="3907052"/>
          </a:xfrm>
        </p:spPr>
        <p:txBody>
          <a:bodyPr/>
          <a:lstStyle/>
          <a:p>
            <a:r>
              <a:rPr lang="en-US" dirty="0" err="1"/>
              <a:t>M</a:t>
            </a:r>
            <a:r>
              <a:rPr lang="en-US" dirty="0" err="1" smtClean="0"/>
              <a:t>obilna</a:t>
            </a:r>
            <a:r>
              <a:rPr lang="en-US" dirty="0" smtClean="0"/>
              <a:t> </a:t>
            </a:r>
            <a:r>
              <a:rPr lang="en-US" dirty="0" err="1" smtClean="0"/>
              <a:t>aplikacija</a:t>
            </a:r>
            <a:r>
              <a:rPr lang="en-US" dirty="0" smtClean="0"/>
              <a:t>;</a:t>
            </a:r>
          </a:p>
          <a:p>
            <a:r>
              <a:rPr lang="en-US" b="1" dirty="0" err="1" smtClean="0"/>
              <a:t>Namen</a:t>
            </a:r>
            <a:r>
              <a:rPr lang="en-US" b="1" dirty="0" smtClean="0"/>
              <a:t>: </a:t>
            </a:r>
            <a:r>
              <a:rPr lang="en-US" dirty="0" err="1"/>
              <a:t>I</a:t>
            </a:r>
            <a:r>
              <a:rPr lang="en-US" dirty="0" err="1" smtClean="0"/>
              <a:t>zboljšanju</a:t>
            </a:r>
            <a:r>
              <a:rPr lang="en-US" dirty="0" smtClean="0"/>
              <a:t> </a:t>
            </a:r>
            <a:r>
              <a:rPr lang="en-US" dirty="0" err="1"/>
              <a:t>varnosti</a:t>
            </a:r>
            <a:r>
              <a:rPr lang="en-US" dirty="0"/>
              <a:t> </a:t>
            </a:r>
            <a:r>
              <a:rPr lang="en-US" dirty="0" err="1"/>
              <a:t>navigacije</a:t>
            </a:r>
            <a:r>
              <a:rPr lang="en-US" dirty="0"/>
              <a:t> </a:t>
            </a:r>
            <a:r>
              <a:rPr lang="en-US" dirty="0" err="1" smtClean="0"/>
              <a:t>ponoči</a:t>
            </a:r>
            <a:r>
              <a:rPr lang="en-US" dirty="0" smtClean="0"/>
              <a:t>;</a:t>
            </a:r>
          </a:p>
          <a:p>
            <a:r>
              <a:rPr lang="en-US" b="1" dirty="0" err="1" smtClean="0"/>
              <a:t>Omogoča</a:t>
            </a:r>
            <a:r>
              <a:rPr lang="en-US" b="1" dirty="0" smtClean="0"/>
              <a:t>: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it-IT" dirty="0" smtClean="0"/>
              <a:t>ogled </a:t>
            </a:r>
            <a:r>
              <a:rPr lang="it-IT" dirty="0"/>
              <a:t>in ocenjevanje varnosti </a:t>
            </a:r>
            <a:r>
              <a:rPr lang="it-IT" dirty="0" smtClean="0"/>
              <a:t>ulic;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   </a:t>
            </a:r>
            <a:r>
              <a:rPr lang="en-US" dirty="0" err="1" smtClean="0"/>
              <a:t>vizualizacijo</a:t>
            </a:r>
            <a:r>
              <a:rPr lang="en-US" dirty="0" smtClean="0"/>
              <a:t> </a:t>
            </a:r>
            <a:r>
              <a:rPr lang="en-US" dirty="0" err="1"/>
              <a:t>varnih</a:t>
            </a:r>
            <a:r>
              <a:rPr lang="en-US" dirty="0"/>
              <a:t> </a:t>
            </a:r>
            <a:r>
              <a:rPr lang="en-US" dirty="0" err="1" smtClean="0"/>
              <a:t>poti</a:t>
            </a:r>
            <a:r>
              <a:rPr lang="en-US" dirty="0" smtClean="0"/>
              <a:t>;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   </a:t>
            </a:r>
            <a:r>
              <a:rPr lang="en-US" dirty="0" err="1" smtClean="0"/>
              <a:t>pošiljanje</a:t>
            </a:r>
            <a:r>
              <a:rPr lang="en-US" dirty="0" smtClean="0"/>
              <a:t> </a:t>
            </a:r>
            <a:r>
              <a:rPr lang="en-US" dirty="0"/>
              <a:t>emergency </a:t>
            </a:r>
            <a:r>
              <a:rPr lang="en-US" dirty="0" err="1" smtClean="0"/>
              <a:t>sporočil</a:t>
            </a:r>
            <a:r>
              <a:rPr lang="en-US" dirty="0" smtClean="0"/>
              <a:t>;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808"/>
                    </a14:imgEffect>
                    <a14:imgEffect>
                      <a14:saturation sat="8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74147" y="286588"/>
            <a:ext cx="1779273" cy="1699345"/>
          </a:xfrm>
          <a:prstGeom prst="rect">
            <a:avLst/>
          </a:prstGeom>
          <a:pattFill prst="pct5">
            <a:fgClr>
              <a:srgbClr val="A6B727"/>
            </a:fgClr>
            <a:bgClr>
              <a:schemeClr val="bg1"/>
            </a:bgClr>
          </a:patt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5163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0954" y="852669"/>
            <a:ext cx="4343400" cy="1356360"/>
          </a:xfrm>
        </p:spPr>
        <p:txBody>
          <a:bodyPr/>
          <a:lstStyle/>
          <a:p>
            <a:r>
              <a:rPr lang="sl-SI" b="1" dirty="0"/>
              <a:t>Avtentikacija </a:t>
            </a:r>
            <a:r>
              <a:rPr lang="sl-SI" b="1" dirty="0" smtClean="0"/>
              <a:t/>
            </a:r>
            <a:br>
              <a:rPr lang="sl-SI" b="1" dirty="0" smtClean="0"/>
            </a:br>
            <a:r>
              <a:rPr lang="sl-SI" b="1" dirty="0" smtClean="0"/>
              <a:t>uporabnikov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2609" y="2534856"/>
            <a:ext cx="4551745" cy="3931534"/>
          </a:xfrm>
        </p:spPr>
        <p:txBody>
          <a:bodyPr/>
          <a:lstStyle/>
          <a:p>
            <a:r>
              <a:rPr lang="sl-SI" dirty="0"/>
              <a:t>Prijava z Google </a:t>
            </a:r>
            <a:r>
              <a:rPr lang="sl-SI" dirty="0" smtClean="0"/>
              <a:t>računom</a:t>
            </a:r>
          </a:p>
          <a:p>
            <a:r>
              <a:rPr lang="sl-SI" dirty="0" smtClean="0"/>
              <a:t>Prijava ali registracija</a:t>
            </a:r>
          </a:p>
          <a:p>
            <a:r>
              <a:rPr lang="sl-SI" dirty="0" smtClean="0"/>
              <a:t>Preusmeritev na glavni zaslon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4354" y="752470"/>
            <a:ext cx="3264060" cy="53530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2584" y="1099595"/>
            <a:ext cx="3087743" cy="4878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071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13772"/>
            <a:ext cx="4953000" cy="1356360"/>
          </a:xfrm>
        </p:spPr>
        <p:txBody>
          <a:bodyPr/>
          <a:lstStyle/>
          <a:p>
            <a:r>
              <a:rPr lang="sl-SI" b="1" dirty="0"/>
              <a:t>Zemljevid in ocenjevanje lokacij 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2427790"/>
            <a:ext cx="5755511" cy="1831694"/>
          </a:xfrm>
        </p:spPr>
        <p:txBody>
          <a:bodyPr>
            <a:normAutofit lnSpcReduction="10000"/>
          </a:bodyPr>
          <a:lstStyle/>
          <a:p>
            <a:r>
              <a:rPr lang="sl-SI" dirty="0" smtClean="0"/>
              <a:t>Prikaz GoogleMaps zemljevid</a:t>
            </a:r>
            <a:endParaRPr lang="sl-SI" dirty="0"/>
          </a:p>
          <a:p>
            <a:r>
              <a:rPr lang="sl-SI" dirty="0" smtClean="0"/>
              <a:t>Dodajanje ocene</a:t>
            </a:r>
          </a:p>
          <a:p>
            <a:r>
              <a:rPr lang="sl-SI" dirty="0" smtClean="0"/>
              <a:t>Prikaz markerje (rdeča, rumena, zelena)</a:t>
            </a:r>
            <a:endParaRPr lang="en-US" dirty="0" smtClean="0"/>
          </a:p>
          <a:p>
            <a:r>
              <a:rPr lang="en-US" dirty="0" smtClean="0"/>
              <a:t>Filter</a:t>
            </a:r>
            <a:endParaRPr lang="en-US" dirty="0"/>
          </a:p>
        </p:txBody>
      </p:sp>
      <p:pic>
        <p:nvPicPr>
          <p:cNvPr id="5" name="Picture 4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08" b="1490"/>
          <a:stretch/>
        </p:blipFill>
        <p:spPr bwMode="auto">
          <a:xfrm>
            <a:off x="7303626" y="431157"/>
            <a:ext cx="3060073" cy="599568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027464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6843532" cy="1242349"/>
          </a:xfrm>
        </p:spPr>
        <p:txBody>
          <a:bodyPr/>
          <a:lstStyle/>
          <a:p>
            <a:r>
              <a:rPr lang="sl-SI" dirty="0"/>
              <a:t>Navigacija po varnih poteh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l-SI" dirty="0"/>
              <a:t>Vnos izhodišča in cilja </a:t>
            </a:r>
            <a:r>
              <a:rPr lang="sl-SI" dirty="0" smtClean="0"/>
              <a:t>(markerjev ali search)</a:t>
            </a:r>
          </a:p>
          <a:p>
            <a:r>
              <a:rPr lang="sl-SI" dirty="0" smtClean="0"/>
              <a:t>Prikaz več možnih poti </a:t>
            </a:r>
          </a:p>
          <a:p>
            <a:r>
              <a:rPr lang="sl-SI" dirty="0" smtClean="0"/>
              <a:t>Varnost izračunana na podlagi</a:t>
            </a:r>
            <a:r>
              <a:rPr lang="en-US" dirty="0" smtClean="0"/>
              <a:t>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  </a:t>
            </a:r>
            <a:r>
              <a:rPr lang="en-US" dirty="0" err="1"/>
              <a:t>o</a:t>
            </a:r>
            <a:r>
              <a:rPr lang="en-US" dirty="0" err="1" smtClean="0"/>
              <a:t>cene</a:t>
            </a:r>
            <a:endParaRPr lang="en-US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  </a:t>
            </a:r>
            <a:r>
              <a:rPr lang="en-US" dirty="0" err="1"/>
              <a:t>p</a:t>
            </a:r>
            <a:r>
              <a:rPr lang="en-US" dirty="0" err="1" smtClean="0"/>
              <a:t>romet</a:t>
            </a:r>
            <a:endParaRPr lang="en-US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  </a:t>
            </a:r>
            <a:r>
              <a:rPr lang="en-US" dirty="0" err="1"/>
              <a:t>o</a:t>
            </a:r>
            <a:r>
              <a:rPr lang="en-US" dirty="0" err="1" smtClean="0"/>
              <a:t>svetlitve</a:t>
            </a:r>
            <a:r>
              <a:rPr lang="sl-SI" dirty="0" smtClean="0"/>
              <a:t>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9049" y="841093"/>
            <a:ext cx="3339924" cy="561646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8"/>
          <a:stretch/>
        </p:blipFill>
        <p:spPr>
          <a:xfrm>
            <a:off x="5620941" y="2604303"/>
            <a:ext cx="2498688" cy="385325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434669" y="4530930"/>
            <a:ext cx="684960" cy="56193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646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784" y="723419"/>
            <a:ext cx="2533899" cy="2245488"/>
          </a:xfrm>
        </p:spPr>
      </p:pic>
      <p:sp>
        <p:nvSpPr>
          <p:cNvPr id="5" name="TextBox 4"/>
          <p:cNvSpPr txBox="1"/>
          <p:nvPr/>
        </p:nvSpPr>
        <p:spPr>
          <a:xfrm flipH="1">
            <a:off x="1390650" y="3175257"/>
            <a:ext cx="23733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A6B727"/>
                </a:solidFill>
              </a:rPr>
              <a:t>Dolgi</a:t>
            </a:r>
            <a:r>
              <a:rPr lang="en-US" dirty="0" smtClean="0">
                <a:solidFill>
                  <a:srgbClr val="A6B727"/>
                </a:solidFill>
              </a:rPr>
              <a:t> </a:t>
            </a:r>
            <a:r>
              <a:rPr lang="en-US" dirty="0" err="1" smtClean="0">
                <a:solidFill>
                  <a:srgbClr val="A6B727"/>
                </a:solidFill>
              </a:rPr>
              <a:t>klik</a:t>
            </a:r>
            <a:r>
              <a:rPr lang="en-US" dirty="0" smtClean="0">
                <a:solidFill>
                  <a:srgbClr val="A6B727"/>
                </a:solidFill>
              </a:rPr>
              <a:t> </a:t>
            </a:r>
            <a:r>
              <a:rPr lang="en-US" dirty="0" err="1" smtClean="0">
                <a:solidFill>
                  <a:srgbClr val="A6B727"/>
                </a:solidFill>
              </a:rPr>
              <a:t>na</a:t>
            </a:r>
            <a:r>
              <a:rPr lang="en-US" dirty="0" smtClean="0">
                <a:solidFill>
                  <a:srgbClr val="A6B727"/>
                </a:solidFill>
              </a:rPr>
              <a:t> </a:t>
            </a:r>
            <a:r>
              <a:rPr lang="en-US" dirty="0" err="1" smtClean="0">
                <a:solidFill>
                  <a:srgbClr val="A6B727"/>
                </a:solidFill>
              </a:rPr>
              <a:t>mapo</a:t>
            </a:r>
            <a:r>
              <a:rPr lang="en-US" dirty="0" smtClean="0">
                <a:solidFill>
                  <a:srgbClr val="A6B727"/>
                </a:solidFill>
              </a:rPr>
              <a:t> </a:t>
            </a:r>
            <a:r>
              <a:rPr lang="en-US" dirty="0" err="1" smtClean="0">
                <a:solidFill>
                  <a:srgbClr val="A6B727"/>
                </a:solidFill>
              </a:rPr>
              <a:t>za</a:t>
            </a:r>
            <a:r>
              <a:rPr lang="en-US" dirty="0" smtClean="0">
                <a:solidFill>
                  <a:srgbClr val="A6B727"/>
                </a:solidFill>
              </a:rPr>
              <a:t> </a:t>
            </a:r>
            <a:r>
              <a:rPr lang="en-US" dirty="0" err="1" smtClean="0">
                <a:solidFill>
                  <a:srgbClr val="A6B727"/>
                </a:solidFill>
              </a:rPr>
              <a:t>prikaz</a:t>
            </a:r>
            <a:r>
              <a:rPr lang="en-US" dirty="0" smtClean="0">
                <a:solidFill>
                  <a:srgbClr val="A6B727"/>
                </a:solidFill>
              </a:rPr>
              <a:t> </a:t>
            </a:r>
            <a:r>
              <a:rPr lang="en-US" dirty="0" err="1" smtClean="0">
                <a:solidFill>
                  <a:srgbClr val="A6B727"/>
                </a:solidFill>
              </a:rPr>
              <a:t>izbira</a:t>
            </a:r>
            <a:r>
              <a:rPr lang="en-US" dirty="0" smtClean="0">
                <a:solidFill>
                  <a:srgbClr val="A6B727"/>
                </a:solidFill>
              </a:rPr>
              <a:t> </a:t>
            </a:r>
            <a:r>
              <a:rPr lang="en-US" dirty="0" err="1" smtClean="0">
                <a:solidFill>
                  <a:srgbClr val="A6B727"/>
                </a:solidFill>
              </a:rPr>
              <a:t>akcijo</a:t>
            </a:r>
            <a:endParaRPr lang="en-US" dirty="0">
              <a:solidFill>
                <a:srgbClr val="A6B727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7138" y="596659"/>
            <a:ext cx="2280350" cy="2578598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3764040" y="1585733"/>
            <a:ext cx="960698" cy="5208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>
            <a:off x="3916440" y="4849688"/>
            <a:ext cx="960698" cy="5208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784" y="3987374"/>
            <a:ext cx="2533899" cy="224548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0986" y="1016368"/>
            <a:ext cx="3306702" cy="1659590"/>
          </a:xfrm>
          <a:prstGeom prst="rect">
            <a:avLst/>
          </a:prstGeom>
        </p:spPr>
      </p:pic>
      <p:sp>
        <p:nvSpPr>
          <p:cNvPr id="11" name="Right Arrow 10"/>
          <p:cNvSpPr/>
          <p:nvPr/>
        </p:nvSpPr>
        <p:spPr>
          <a:xfrm>
            <a:off x="7348888" y="1585733"/>
            <a:ext cx="960698" cy="5208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245489" y="1898247"/>
            <a:ext cx="962002" cy="37617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2179746" y="4733939"/>
            <a:ext cx="962002" cy="37617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4347" y="3881222"/>
            <a:ext cx="1200318" cy="122889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7662" y="5449319"/>
            <a:ext cx="933580" cy="733527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 flipH="1">
            <a:off x="8500986" y="4272274"/>
            <a:ext cx="33029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A6B727"/>
                </a:solidFill>
              </a:rPr>
              <a:t>Zeleni</a:t>
            </a:r>
            <a:r>
              <a:rPr lang="en-US" dirty="0" smtClean="0">
                <a:solidFill>
                  <a:srgbClr val="A6B727"/>
                </a:solidFill>
              </a:rPr>
              <a:t> marker – </a:t>
            </a:r>
            <a:r>
              <a:rPr lang="sl-SI" dirty="0" smtClean="0">
                <a:solidFill>
                  <a:srgbClr val="A6B727"/>
                </a:solidFill>
              </a:rPr>
              <a:t>začetna lokacija</a:t>
            </a:r>
          </a:p>
          <a:p>
            <a:endParaRPr lang="sl-SI" dirty="0">
              <a:solidFill>
                <a:srgbClr val="A6B727"/>
              </a:solidFill>
            </a:endParaRPr>
          </a:p>
          <a:p>
            <a:r>
              <a:rPr lang="sl-SI" dirty="0" smtClean="0">
                <a:solidFill>
                  <a:srgbClr val="A6B727"/>
                </a:solidFill>
              </a:rPr>
              <a:t>Modri marker – končna lokacija</a:t>
            </a:r>
            <a:endParaRPr lang="en-US" dirty="0">
              <a:solidFill>
                <a:srgbClr val="A6B72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5143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5939" y="638526"/>
            <a:ext cx="3614195" cy="720524"/>
          </a:xfrm>
        </p:spPr>
        <p:txBody>
          <a:bodyPr/>
          <a:lstStyle/>
          <a:p>
            <a:pPr marL="45720" indent="0">
              <a:buNone/>
            </a:pPr>
            <a:r>
              <a:rPr lang="sl-SI" sz="2400" b="1" dirty="0" smtClean="0"/>
              <a:t>Uporabnik</a:t>
            </a:r>
            <a:r>
              <a:rPr lang="en-US" sz="2400" b="1" dirty="0"/>
              <a:t> </a:t>
            </a:r>
            <a:r>
              <a:rPr lang="en-US" sz="2400" b="1" dirty="0" err="1" smtClean="0"/>
              <a:t>lahko</a:t>
            </a:r>
            <a:r>
              <a:rPr lang="en-US" sz="2400" b="1" dirty="0" smtClean="0"/>
              <a:t> </a:t>
            </a:r>
            <a:r>
              <a:rPr lang="sl-SI" sz="2400" b="1" dirty="0" smtClean="0"/>
              <a:t>izbere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5" b="1262"/>
          <a:stretch/>
        </p:blipFill>
        <p:spPr>
          <a:xfrm>
            <a:off x="1031529" y="1486870"/>
            <a:ext cx="2697424" cy="46067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"/>
          <a:stretch/>
        </p:blipFill>
        <p:spPr>
          <a:xfrm>
            <a:off x="6491328" y="1665880"/>
            <a:ext cx="2939816" cy="4423277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1735238" y="6221415"/>
            <a:ext cx="1447799" cy="37227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buFont typeface="Corbel" pitchFamily="34" charset="0"/>
              <a:buNone/>
            </a:pPr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7359904" y="6159155"/>
            <a:ext cx="1387857" cy="496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buFont typeface="Corbel" pitchFamily="34" charset="0"/>
              <a:buNone/>
            </a:pPr>
            <a:endParaRPr lang="en-US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3827338" y="2590936"/>
            <a:ext cx="2305175" cy="173813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buFont typeface="Corbel" pitchFamily="34" charset="0"/>
              <a:buNone/>
            </a:pPr>
            <a:r>
              <a:rPr lang="en-US" sz="1800" dirty="0" smtClean="0"/>
              <a:t>Mogo</a:t>
            </a:r>
            <a:r>
              <a:rPr lang="sl-SI" sz="1800" dirty="0" smtClean="0"/>
              <a:t>če upoštevati</a:t>
            </a:r>
            <a:endParaRPr lang="en-US" sz="1800" dirty="0"/>
          </a:p>
          <a:p>
            <a:pPr marL="45720" indent="0">
              <a:buFont typeface="Corbel" pitchFamily="34" charset="0"/>
              <a:buNone/>
            </a:pPr>
            <a:r>
              <a:rPr lang="en-US" sz="1800" dirty="0" smtClean="0"/>
              <a:t>💡</a:t>
            </a:r>
            <a:r>
              <a:rPr lang="en-US" sz="1800" dirty="0" err="1"/>
              <a:t>Osvetlitev</a:t>
            </a:r>
            <a:endParaRPr lang="en-US" sz="1800" dirty="0" smtClean="0"/>
          </a:p>
          <a:p>
            <a:pPr marL="45720" indent="0">
              <a:buNone/>
            </a:pPr>
            <a:r>
              <a:rPr lang="en-US" sz="1800" dirty="0" smtClean="0"/>
              <a:t> 🚦 </a:t>
            </a:r>
            <a:r>
              <a:rPr lang="en-US" sz="1800" dirty="0" err="1" smtClean="0"/>
              <a:t>Promet</a:t>
            </a:r>
            <a:endParaRPr lang="en-US" sz="1800" dirty="0" smtClean="0"/>
          </a:p>
          <a:p>
            <a:pPr marL="45720" indent="0">
              <a:buNone/>
            </a:pPr>
            <a:r>
              <a:rPr lang="en-US" sz="1800" dirty="0"/>
              <a:t>⭐</a:t>
            </a:r>
            <a:r>
              <a:rPr lang="en-US" sz="1800" dirty="0" err="1"/>
              <a:t>Ocene</a:t>
            </a:r>
            <a:r>
              <a:rPr lang="en-US" sz="1800" dirty="0"/>
              <a:t> 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9627914" y="2600718"/>
            <a:ext cx="2201413" cy="140233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buFont typeface="Corbel" pitchFamily="34" charset="0"/>
              <a:buNone/>
            </a:pPr>
            <a:r>
              <a:rPr lang="en-US" sz="1800" dirty="0" smtClean="0"/>
              <a:t>Mogo</a:t>
            </a:r>
            <a:r>
              <a:rPr lang="sl-SI" sz="1800" dirty="0" smtClean="0"/>
              <a:t>če upoštevati</a:t>
            </a:r>
            <a:endParaRPr lang="en-US" sz="1800" dirty="0"/>
          </a:p>
          <a:p>
            <a:pPr marL="45720" indent="0">
              <a:buFont typeface="Corbel" pitchFamily="34" charset="0"/>
              <a:buNone/>
            </a:pPr>
            <a:r>
              <a:rPr lang="en-US" sz="1800" dirty="0" smtClean="0"/>
              <a:t>💡</a:t>
            </a:r>
            <a:r>
              <a:rPr lang="en-US" sz="1800" dirty="0" err="1"/>
              <a:t>Osvetlitev</a:t>
            </a:r>
            <a:endParaRPr lang="en-US" sz="1800" dirty="0" smtClean="0"/>
          </a:p>
          <a:p>
            <a:pPr marL="45720" indent="0">
              <a:buNone/>
            </a:pPr>
            <a:r>
              <a:rPr lang="en-US" sz="1800" dirty="0" smtClean="0"/>
              <a:t>⭐</a:t>
            </a:r>
            <a:r>
              <a:rPr lang="en-US" sz="1800" dirty="0" err="1"/>
              <a:t>Ocene</a:t>
            </a:r>
            <a:r>
              <a:rPr lang="en-US" sz="1800" dirty="0"/>
              <a:t> 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8505" y="638526"/>
            <a:ext cx="3470654" cy="493604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9172225" y="594548"/>
            <a:ext cx="724129" cy="55107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71" name="Curved Right Arrow 70"/>
          <p:cNvSpPr/>
          <p:nvPr/>
        </p:nvSpPr>
        <p:spPr>
          <a:xfrm rot="20176882">
            <a:off x="458267" y="3844365"/>
            <a:ext cx="729189" cy="1444233"/>
          </a:xfrm>
          <a:prstGeom prst="curvedRightArrow">
            <a:avLst>
              <a:gd name="adj1" fmla="val 25000"/>
              <a:gd name="adj2" fmla="val 53055"/>
              <a:gd name="adj3" fmla="val 2500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2" name="Curved Right Arrow 71"/>
          <p:cNvSpPr/>
          <p:nvPr/>
        </p:nvSpPr>
        <p:spPr>
          <a:xfrm rot="9553843">
            <a:off x="9404599" y="4193530"/>
            <a:ext cx="729189" cy="1444233"/>
          </a:xfrm>
          <a:prstGeom prst="curvedRightArrow">
            <a:avLst>
              <a:gd name="adj1" fmla="val 25000"/>
              <a:gd name="adj2" fmla="val 53055"/>
              <a:gd name="adj3" fmla="val 2500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4574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273671" y="381965"/>
            <a:ext cx="37176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l-SI" sz="2000" b="1" dirty="0" smtClean="0">
                <a:solidFill>
                  <a:srgbClr val="A6B727"/>
                </a:solidFill>
              </a:rPr>
              <a:t>Prikaz polylines – za izbra</a:t>
            </a:r>
            <a:r>
              <a:rPr lang="en-US" sz="2000" b="1" dirty="0" smtClean="0">
                <a:solidFill>
                  <a:srgbClr val="A6B727"/>
                </a:solidFill>
              </a:rPr>
              <a:t> </a:t>
            </a:r>
            <a:r>
              <a:rPr lang="en-US" sz="2000" b="1" dirty="0" err="1" smtClean="0">
                <a:solidFill>
                  <a:srgbClr val="A6B727"/>
                </a:solidFill>
              </a:rPr>
              <a:t>vozilo</a:t>
            </a:r>
            <a:endParaRPr lang="en-US" sz="2000" b="1" dirty="0">
              <a:solidFill>
                <a:srgbClr val="A6B727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279" y="1134316"/>
            <a:ext cx="3102387" cy="511022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7335" y="1134316"/>
            <a:ext cx="3090356" cy="511022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1089" y="1134316"/>
            <a:ext cx="3090861" cy="5110224"/>
          </a:xfrm>
          <a:prstGeom prst="rect">
            <a:avLst/>
          </a:prstGeom>
        </p:spPr>
      </p:pic>
      <p:sp>
        <p:nvSpPr>
          <p:cNvPr id="9" name="Curved Right Arrow 8"/>
          <p:cNvSpPr/>
          <p:nvPr/>
        </p:nvSpPr>
        <p:spPr>
          <a:xfrm rot="20176882">
            <a:off x="339980" y="2759740"/>
            <a:ext cx="415200" cy="883494"/>
          </a:xfrm>
          <a:prstGeom prst="curvedRightArrow">
            <a:avLst>
              <a:gd name="adj1" fmla="val 25000"/>
              <a:gd name="adj2" fmla="val 53055"/>
              <a:gd name="adj3" fmla="val 2500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Curved Right Arrow 9"/>
          <p:cNvSpPr/>
          <p:nvPr/>
        </p:nvSpPr>
        <p:spPr>
          <a:xfrm rot="20176882">
            <a:off x="4123036" y="2759741"/>
            <a:ext cx="415200" cy="883494"/>
          </a:xfrm>
          <a:prstGeom prst="curvedRightArrow">
            <a:avLst>
              <a:gd name="adj1" fmla="val 25000"/>
              <a:gd name="adj2" fmla="val 53055"/>
              <a:gd name="adj3" fmla="val 2500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Curved Right Arrow 10"/>
          <p:cNvSpPr/>
          <p:nvPr/>
        </p:nvSpPr>
        <p:spPr>
          <a:xfrm rot="20176882">
            <a:off x="7768383" y="2759739"/>
            <a:ext cx="415200" cy="883494"/>
          </a:xfrm>
          <a:prstGeom prst="curvedRightArrow">
            <a:avLst>
              <a:gd name="adj1" fmla="val 25000"/>
              <a:gd name="adj2" fmla="val 53055"/>
              <a:gd name="adj3" fmla="val 2500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086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449711" y="1336025"/>
            <a:ext cx="4216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l-SI" sz="2400" b="1" dirty="0" smtClean="0">
                <a:solidFill>
                  <a:srgbClr val="A6B727"/>
                </a:solidFill>
              </a:rPr>
              <a:t>Prikaz polylines – za izbra</a:t>
            </a:r>
            <a:r>
              <a:rPr lang="en-US" sz="2400" b="1" dirty="0" smtClean="0">
                <a:solidFill>
                  <a:srgbClr val="A6B727"/>
                </a:solidFill>
              </a:rPr>
              <a:t> </a:t>
            </a:r>
            <a:r>
              <a:rPr lang="en-US" sz="2400" b="1" dirty="0" err="1" smtClean="0">
                <a:solidFill>
                  <a:srgbClr val="A6B727"/>
                </a:solidFill>
              </a:rPr>
              <a:t>hoja</a:t>
            </a:r>
            <a:endParaRPr lang="en-US" sz="2400" b="1" dirty="0">
              <a:solidFill>
                <a:srgbClr val="A6B727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7746" y="935423"/>
            <a:ext cx="3140241" cy="5193747"/>
          </a:xfrm>
          <a:prstGeom prst="rect">
            <a:avLst/>
          </a:prstGeom>
        </p:spPr>
      </p:pic>
      <p:sp>
        <p:nvSpPr>
          <p:cNvPr id="6" name="Curved Right Arrow 5"/>
          <p:cNvSpPr/>
          <p:nvPr/>
        </p:nvSpPr>
        <p:spPr>
          <a:xfrm rot="7626651">
            <a:off x="5648577" y="2604739"/>
            <a:ext cx="546842" cy="1377893"/>
          </a:xfrm>
          <a:prstGeom prst="curvedRightArrow">
            <a:avLst>
              <a:gd name="adj1" fmla="val 25000"/>
              <a:gd name="adj2" fmla="val 53055"/>
              <a:gd name="adj3" fmla="val 2500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43525" y="6129170"/>
            <a:ext cx="1481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A6B727"/>
                </a:solidFill>
              </a:rPr>
              <a:t>Primer 1</a:t>
            </a:r>
            <a:endParaRPr lang="en-US" b="1" dirty="0">
              <a:solidFill>
                <a:srgbClr val="A6B72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1491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asis">
  <a:themeElements>
    <a:clrScheme name="Basis">
      <a:dk1>
        <a:srgbClr val="000000"/>
      </a:dk1>
      <a:lt1>
        <a:srgbClr val="FFFFFF"/>
      </a:lt1>
      <a:dk2>
        <a:srgbClr val="565349"/>
      </a:dk2>
      <a:lt2>
        <a:srgbClr val="DDDDDD"/>
      </a:lt2>
      <a:accent1>
        <a:srgbClr val="A6B727"/>
      </a:accent1>
      <a:accent2>
        <a:srgbClr val="DF5327"/>
      </a:accent2>
      <a:accent3>
        <a:srgbClr val="FE9E00"/>
      </a:accent3>
      <a:accent4>
        <a:srgbClr val="418AB3"/>
      </a:accent4>
      <a:accent5>
        <a:srgbClr val="D7D447"/>
      </a:accent5>
      <a:accent6>
        <a:srgbClr val="818183"/>
      </a:accent6>
      <a:hlink>
        <a:srgbClr val="F59E00"/>
      </a:hlink>
      <a:folHlink>
        <a:srgbClr val="B2B2B2"/>
      </a:folHlink>
    </a:clrScheme>
    <a:fontScheme name="Basis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sis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90E45F77-AEFC-46EF-A7C1-5B338C297B0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TM03457444[[fn=Basis]]</Template>
  <TotalTime>913</TotalTime>
  <Words>228</Words>
  <Application>Microsoft Office PowerPoint</Application>
  <PresentationFormat>Widescreen</PresentationFormat>
  <Paragraphs>63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Corbel</vt:lpstr>
      <vt:lpstr>Wingdings</vt:lpstr>
      <vt:lpstr>Basis</vt:lpstr>
      <vt:lpstr>20 - SafeSteps</vt:lpstr>
      <vt:lpstr>SafeSteps</vt:lpstr>
      <vt:lpstr>Avtentikacija  uporabnikov</vt:lpstr>
      <vt:lpstr>Zemljevid in ocenjevanje lokacij </vt:lpstr>
      <vt:lpstr>Navigacija po varnih poteh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Emergency SOS</vt:lpstr>
      <vt:lpstr>PowerPoint Presentation</vt:lpstr>
      <vt:lpstr>Filtriranje</vt:lpstr>
      <vt:lpstr>Pregled ocene </vt:lpstr>
      <vt:lpstr>Dodatne funkcionalnosti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20 - SafeSteps</dc:title>
  <dc:creator>Media</dc:creator>
  <cp:lastModifiedBy>Media</cp:lastModifiedBy>
  <cp:revision>59</cp:revision>
  <dcterms:created xsi:type="dcterms:W3CDTF">2025-06-09T21:28:43Z</dcterms:created>
  <dcterms:modified xsi:type="dcterms:W3CDTF">2025-06-10T12:42:24Z</dcterms:modified>
</cp:coreProperties>
</file>